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408" r:id="rId3"/>
    <p:sldId id="409" r:id="rId4"/>
    <p:sldId id="410" r:id="rId5"/>
    <p:sldId id="411" r:id="rId6"/>
    <p:sldId id="643" r:id="rId7"/>
    <p:sldId id="648" r:id="rId8"/>
    <p:sldId id="647" r:id="rId9"/>
    <p:sldId id="64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0" autoAdjust="0"/>
    <p:restoredTop sz="84083"/>
  </p:normalViewPr>
  <p:slideViewPr>
    <p:cSldViewPr snapToGrid="0">
      <p:cViewPr varScale="1">
        <p:scale>
          <a:sx n="57" d="100"/>
          <a:sy n="57" d="100"/>
        </p:scale>
        <p:origin x="108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523F0-0125-9D48-B3AF-8B67BADC9574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BA01F-81DB-C342-A38E-01E23E73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1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44"/>
            <a:ext cx="12224512" cy="6876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1993" y="2838298"/>
            <a:ext cx="7849209" cy="1198646"/>
          </a:xfrm>
        </p:spPr>
        <p:txBody>
          <a:bodyPr tIns="0" bIns="0" anchor="b" anchorCtr="0">
            <a:noAutofit/>
          </a:bodyPr>
          <a:lstStyle>
            <a:lvl1pPr algn="l">
              <a:lnSpc>
                <a:spcPts val="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2-line Maximum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994" y="4036944"/>
            <a:ext cx="8558784" cy="1220856"/>
          </a:xfrm>
        </p:spPr>
        <p:txBody>
          <a:bodyPr tIns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371600"/>
            <a:ext cx="4572000" cy="1056000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239000" y="6423935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www.in3indiana.com</a:t>
            </a:r>
          </a:p>
        </p:txBody>
      </p:sp>
    </p:spTree>
    <p:extLst>
      <p:ext uri="{BB962C8B-B14F-4D97-AF65-F5344CB8AC3E}">
        <p14:creationId xmlns:p14="http://schemas.microsoft.com/office/powerpoint/2010/main" val="283088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44"/>
            <a:ext cx="12224512" cy="6876288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00" y="6423935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www.in3indiana.com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60" y="6203994"/>
            <a:ext cx="2070657" cy="4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4093948" y="1"/>
            <a:ext cx="7892717" cy="8312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0722691" y="6456918"/>
            <a:ext cx="85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fld id="{45D3A099-0EE6-5649-AEA1-3903C992732E}" type="slidenum">
              <a:rPr lang="en-US" sz="1800">
                <a:solidFill>
                  <a:srgbClr val="000000"/>
                </a:solidFill>
                <a:ea typeface="MS PGothic" charset="-128"/>
                <a:cs typeface="MS PGothic" charset="-128"/>
              </a:rPr>
              <a:pPr eaLnBrk="0" hangingPunct="0"/>
              <a:t>‹#›</a:t>
            </a:fld>
            <a:endParaRPr lang="en-US" sz="1800" dirty="0">
              <a:solidFill>
                <a:srgbClr val="000000"/>
              </a:solidFill>
              <a:ea typeface="MS PGothic" charset="-128"/>
              <a:cs typeface="MS PGothic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FD2A73-619D-ED4D-A972-A24F1C3ADB1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1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21696" cy="1207008"/>
          </a:xfrm>
        </p:spPr>
        <p:txBody>
          <a:bodyPr>
            <a:normAutofit/>
          </a:bodyPr>
          <a:lstStyle>
            <a:lvl1pPr>
              <a:defRPr sz="36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521562"/>
            <a:ext cx="10515600" cy="4526280"/>
          </a:xfrm>
        </p:spPr>
        <p:txBody>
          <a:bodyPr/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96BF-9D89-E447-B236-64835A5D21B3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517904"/>
            <a:ext cx="5181600" cy="4526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517904"/>
            <a:ext cx="5181600" cy="4526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7B5DF-3F41-BD4B-9C23-8C0ECBC1A3F1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1996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17904"/>
            <a:ext cx="5157787" cy="82391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341816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17904"/>
            <a:ext cx="5183188" cy="82391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341816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15DA7-9F76-6B49-807F-215F67FBAB22}" type="datetime1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3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161A-CD35-6D43-BDF4-F3E1CC3F1D98}" type="datetime1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AA62-ED24-324D-B657-0E03FE517688}" type="datetime1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3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207008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1504546"/>
            <a:ext cx="6172200" cy="4539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17904"/>
            <a:ext cx="3931920" cy="45262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F05D-BE51-D141-9476-90105B6A4D1C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1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4012" cy="1199693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511861"/>
            <a:ext cx="6172200" cy="45323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1517904"/>
            <a:ext cx="3931920" cy="45262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C069D-F8BA-4B40-AC1B-DE2F763B7331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C0E1-DCF4-5D4F-AB3A-0429A3DA8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44"/>
            <a:ext cx="12224512" cy="6876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5154" y="2228698"/>
            <a:ext cx="7574563" cy="1207790"/>
          </a:xfrm>
        </p:spPr>
        <p:txBody>
          <a:bodyPr bIns="0" anchor="b">
            <a:noAutofit/>
          </a:bodyPr>
          <a:lstStyle>
            <a:lvl1pPr>
              <a:lnSpc>
                <a:spcPts val="5000"/>
              </a:lnSpc>
              <a:defRPr sz="5000" baseline="0"/>
            </a:lvl1pPr>
          </a:lstStyle>
          <a:p>
            <a:r>
              <a:rPr lang="en-US" dirty="0"/>
              <a:t>Click to edit Section title</a:t>
            </a:r>
            <a:br>
              <a:rPr lang="en-US" dirty="0"/>
            </a:br>
            <a:r>
              <a:rPr lang="en-US" dirty="0"/>
              <a:t>2-line Maximum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5155" y="3427344"/>
            <a:ext cx="8251070" cy="1220856"/>
          </a:xfrm>
        </p:spPr>
        <p:txBody>
          <a:bodyPr t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F48B95-BFBE-C84B-AC80-B9B8A9C55CC9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ECC0E1-DCF4-5D4F-AB3A-0429A3DA81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460" y="6203994"/>
            <a:ext cx="2070658" cy="478262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7239000" y="6423935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www.in3indiana.com</a:t>
            </a:r>
          </a:p>
        </p:txBody>
      </p:sp>
    </p:spTree>
    <p:extLst>
      <p:ext uri="{BB962C8B-B14F-4D97-AF65-F5344CB8AC3E}">
        <p14:creationId xmlns:p14="http://schemas.microsoft.com/office/powerpoint/2010/main" val="102947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54996"/>
            <a:ext cx="12192000" cy="5030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05330"/>
            <a:ext cx="1741932" cy="402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625"/>
            <a:ext cx="12192000" cy="12070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21696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1562"/>
            <a:ext cx="10515600" cy="451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226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3591D8A-B9BC-3B46-8FC0-4EC9F5BFD71C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39000" y="6423935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www.in3indiana.com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4912" y="64212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>
                    <a:alpha val="3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2ECC0E1-DCF4-5D4F-AB3A-0429A3DA81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5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AEBA-A911-407A-A06F-1C99D996B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1406" y="2527012"/>
            <a:ext cx="9000654" cy="1198646"/>
          </a:xfrm>
        </p:spPr>
        <p:txBody>
          <a:bodyPr/>
          <a:lstStyle/>
          <a:p>
            <a:r>
              <a:rPr lang="en-US" dirty="0"/>
              <a:t>Physics models &amp; machine learning for microelectronics reliability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08EED-2BD8-42B5-B8CB-186D723DB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Alejandro Strachan</a:t>
            </a:r>
          </a:p>
          <a:p>
            <a:r>
              <a:rPr lang="en-US" sz="2000" dirty="0"/>
              <a:t>Date:  July 15, 2019</a:t>
            </a:r>
          </a:p>
          <a:p>
            <a:r>
              <a:rPr lang="en-US" sz="2000" dirty="0"/>
              <a:t>Microelectronics Integrity Meeting (MIM) , August 6-7, 2019 Indianapolis</a:t>
            </a:r>
          </a:p>
        </p:txBody>
      </p:sp>
    </p:spTree>
    <p:extLst>
      <p:ext uri="{BB962C8B-B14F-4D97-AF65-F5344CB8AC3E}">
        <p14:creationId xmlns:p14="http://schemas.microsoft.com/office/powerpoint/2010/main" val="94294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www.in3indiana.com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9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D0D9EBC-CFCD-964E-8EC2-4048D4B9AD96}"/>
              </a:ext>
            </a:extLst>
          </p:cNvPr>
          <p:cNvGrpSpPr/>
          <p:nvPr/>
        </p:nvGrpSpPr>
        <p:grpSpPr>
          <a:xfrm>
            <a:off x="7145687" y="2119758"/>
            <a:ext cx="4409934" cy="2624875"/>
            <a:chOff x="7145687" y="2119758"/>
            <a:chExt cx="4409934" cy="26248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72C042-6E3C-6041-9A48-60D1C866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0480" y="3071576"/>
              <a:ext cx="1601354" cy="1603149"/>
            </a:xfrm>
            <a:prstGeom prst="rect">
              <a:avLst/>
            </a:prstGeom>
          </p:spPr>
        </p:pic>
        <p:pic>
          <p:nvPicPr>
            <p:cNvPr id="8" name="Picture 8" descr="NWFETstructure_v2.png">
              <a:extLst>
                <a:ext uri="{FF2B5EF4-FFF2-40B4-BE49-F238E27FC236}">
                  <a16:creationId xmlns:a16="http://schemas.microsoft.com/office/drawing/2014/main" id="{38290B57-0BD4-9B43-813D-23035B8E3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618" y="2890505"/>
              <a:ext cx="2667162" cy="1530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0ADCBD8-2895-C44C-AD0E-4B187DC465A0}"/>
                </a:ext>
              </a:extLst>
            </p:cNvPr>
            <p:cNvSpPr/>
            <p:nvPr/>
          </p:nvSpPr>
          <p:spPr>
            <a:xfrm>
              <a:off x="7145687" y="2133181"/>
              <a:ext cx="4409934" cy="261145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B155C8-171A-8343-BF9C-C83EC3909866}"/>
                </a:ext>
              </a:extLst>
            </p:cNvPr>
            <p:cNvSpPr txBox="1"/>
            <p:nvPr/>
          </p:nvSpPr>
          <p:spPr>
            <a:xfrm>
              <a:off x="7846134" y="2119758"/>
              <a:ext cx="35838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Million Atoms=&gt; </a:t>
              </a:r>
              <a:br>
                <a:rPr lang="en-US" sz="2800" dirty="0"/>
              </a:br>
              <a:r>
                <a:rPr lang="en-US" sz="2800" dirty="0"/>
                <a:t>Devices=&gt;TCAD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Device &amp; materials modeling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085B83-1B7B-DB45-A716-BA25E17D0CA3}"/>
              </a:ext>
            </a:extLst>
          </p:cNvPr>
          <p:cNvGrpSpPr/>
          <p:nvPr/>
        </p:nvGrpSpPr>
        <p:grpSpPr>
          <a:xfrm>
            <a:off x="772885" y="2132458"/>
            <a:ext cx="4335894" cy="2624875"/>
            <a:chOff x="772885" y="2132458"/>
            <a:chExt cx="4335894" cy="26248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FA7C13-C545-1B45-AC3D-B75B2924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6453" y="2766441"/>
              <a:ext cx="2052326" cy="12291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56A294-ECA4-5E49-8AAF-B24BCF2A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057" y="2599784"/>
              <a:ext cx="2256154" cy="1558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DD7F63-09DC-9745-A47C-EDBEF2B56663}"/>
                </a:ext>
              </a:extLst>
            </p:cNvPr>
            <p:cNvSpPr txBox="1"/>
            <p:nvPr/>
          </p:nvSpPr>
          <p:spPr>
            <a:xfrm>
              <a:off x="1129631" y="2132458"/>
              <a:ext cx="3130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Molecular dynamics</a:t>
              </a:r>
              <a:endParaRPr lang="en-US" sz="2800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0EBEEC2-5E2F-D24B-BF9D-7A3C9FEBFED8}"/>
                </a:ext>
              </a:extLst>
            </p:cNvPr>
            <p:cNvSpPr/>
            <p:nvPr/>
          </p:nvSpPr>
          <p:spPr>
            <a:xfrm>
              <a:off x="772885" y="2145881"/>
              <a:ext cx="4324306" cy="261145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44CBB2-37DA-0649-86C6-F60F24545E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32" y="5063990"/>
            <a:ext cx="1047184" cy="965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056009-216C-FC4A-AAD1-7079BF94E563}"/>
              </a:ext>
            </a:extLst>
          </p:cNvPr>
          <p:cNvSpPr txBox="1"/>
          <p:nvPr/>
        </p:nvSpPr>
        <p:spPr>
          <a:xfrm>
            <a:off x="4876728" y="4286171"/>
            <a:ext cx="2363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Density functional theory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F2BC22-7983-6449-ADD7-5A24B51C27CE}"/>
              </a:ext>
            </a:extLst>
          </p:cNvPr>
          <p:cNvSpPr/>
          <p:nvPr/>
        </p:nvSpPr>
        <p:spPr>
          <a:xfrm>
            <a:off x="3569552" y="4325582"/>
            <a:ext cx="5204334" cy="177869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C1EAA-E253-064E-95F2-D2812DA5A29B}"/>
              </a:ext>
            </a:extLst>
          </p:cNvPr>
          <p:cNvSpPr txBox="1"/>
          <p:nvPr/>
        </p:nvSpPr>
        <p:spPr>
          <a:xfrm>
            <a:off x="4928943" y="3484677"/>
            <a:ext cx="2196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Recent breakthrough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MD → TB</a:t>
            </a: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E2F0B548-4DE1-C04E-9F2A-48AD515BF3EA}"/>
              </a:ext>
            </a:extLst>
          </p:cNvPr>
          <p:cNvSpPr/>
          <p:nvPr/>
        </p:nvSpPr>
        <p:spPr>
          <a:xfrm rot="1376541">
            <a:off x="1168117" y="4549716"/>
            <a:ext cx="3653091" cy="9206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Materials Science</a:t>
            </a:r>
          </a:p>
        </p:txBody>
      </p:sp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65A5E4EC-152B-A040-B680-D9D2EA76475C}"/>
              </a:ext>
            </a:extLst>
          </p:cNvPr>
          <p:cNvSpPr/>
          <p:nvPr/>
        </p:nvSpPr>
        <p:spPr>
          <a:xfrm>
            <a:off x="4337169" y="3332935"/>
            <a:ext cx="3483565" cy="992223"/>
          </a:xfrm>
          <a:prstGeom prst="leftRightArrow">
            <a:avLst>
              <a:gd name="adj1" fmla="val 77773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1C4C28-031D-5F44-B39D-8EB3132CF5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441" y="5170604"/>
            <a:ext cx="863718" cy="632206"/>
          </a:xfrm>
          <a:prstGeom prst="rect">
            <a:avLst/>
          </a:prstGeom>
          <a:ln w="19050" cmpd="sng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9A6A9A6-F2B2-2146-8AFC-3B3A77CA48DF}"/>
                  </a:ext>
                </a:extLst>
              </p:cNvPr>
              <p:cNvSpPr txBox="1"/>
              <p:nvPr/>
            </p:nvSpPr>
            <p:spPr>
              <a:xfrm>
                <a:off x="4818182" y="3511589"/>
                <a:ext cx="23654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Demonstrated coupling MD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↔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Tight Binding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9A6A9A6-F2B2-2146-8AFC-3B3A77CA4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182" y="3511589"/>
                <a:ext cx="2365402" cy="646331"/>
              </a:xfrm>
              <a:prstGeom prst="rect">
                <a:avLst/>
              </a:prstGeom>
              <a:blipFill>
                <a:blip r:embed="rId8"/>
                <a:stretch>
                  <a:fillRect l="-2062" t="-4717" r="-386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849AF29-B68C-0A4C-80D4-9D4392712F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446"/>
          <a:stretch/>
        </p:blipFill>
        <p:spPr>
          <a:xfrm>
            <a:off x="6662724" y="5074761"/>
            <a:ext cx="1953481" cy="1025048"/>
          </a:xfrm>
          <a:prstGeom prst="rect">
            <a:avLst/>
          </a:prstGeom>
        </p:spPr>
      </p:pic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A183F049-7A02-2E47-B363-7F241156D0B8}"/>
              </a:ext>
            </a:extLst>
          </p:cNvPr>
          <p:cNvSpPr/>
          <p:nvPr/>
        </p:nvSpPr>
        <p:spPr>
          <a:xfrm rot="9357776" flipV="1">
            <a:off x="7745827" y="4567311"/>
            <a:ext cx="3569112" cy="9206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Device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91806-F3E9-9C4A-9FC6-4F425F53210D}"/>
              </a:ext>
            </a:extLst>
          </p:cNvPr>
          <p:cNvSpPr txBox="1"/>
          <p:nvPr/>
        </p:nvSpPr>
        <p:spPr>
          <a:xfrm>
            <a:off x="4415909" y="1243928"/>
            <a:ext cx="290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… from first principles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054170-8FEF-D746-9DAA-1B31C3DE85D1}"/>
              </a:ext>
            </a:extLst>
          </p:cNvPr>
          <p:cNvGrpSpPr/>
          <p:nvPr/>
        </p:nvGrpSpPr>
        <p:grpSpPr>
          <a:xfrm>
            <a:off x="4243963" y="1966804"/>
            <a:ext cx="3691072" cy="1479812"/>
            <a:chOff x="4243963" y="1966804"/>
            <a:chExt cx="3691072" cy="1479812"/>
          </a:xfrm>
        </p:grpSpPr>
        <p:sp>
          <p:nvSpPr>
            <p:cNvPr id="17" name="Left-Right Arrow 16">
              <a:extLst>
                <a:ext uri="{FF2B5EF4-FFF2-40B4-BE49-F238E27FC236}">
                  <a16:creationId xmlns:a16="http://schemas.microsoft.com/office/drawing/2014/main" id="{647C76CF-4A58-A24C-AE6D-7A73D51CE469}"/>
                </a:ext>
              </a:extLst>
            </p:cNvPr>
            <p:cNvSpPr/>
            <p:nvPr/>
          </p:nvSpPr>
          <p:spPr>
            <a:xfrm>
              <a:off x="4243963" y="1966804"/>
              <a:ext cx="3691072" cy="1479812"/>
            </a:xfrm>
            <a:prstGeom prst="leftRightArrow">
              <a:avLst>
                <a:gd name="adj1" fmla="val 68410"/>
                <a:gd name="adj2" fmla="val 15489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2834B-5095-EA42-B4D0-36A37522ECAE}"/>
                </a:ext>
              </a:extLst>
            </p:cNvPr>
            <p:cNvSpPr txBox="1"/>
            <p:nvPr/>
          </p:nvSpPr>
          <p:spPr>
            <a:xfrm>
              <a:off x="4848576" y="2145017"/>
              <a:ext cx="243945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ASSURE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Device reliability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Radiation damage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03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From atoms to devices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EC7A6FE-ED6A-BA45-A453-81F3E7A52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80" y="1548662"/>
            <a:ext cx="2349834" cy="14717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7279AB-9FAE-0B4B-9A39-9F5878ACE2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302" y="1548662"/>
            <a:ext cx="2139819" cy="1471795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02D96E76-F532-D440-B939-52175AC2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142" y="1536210"/>
            <a:ext cx="895935" cy="50679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9" name="Picture 17">
            <a:extLst>
              <a:ext uri="{FF2B5EF4-FFF2-40B4-BE49-F238E27FC236}">
                <a16:creationId xmlns:a16="http://schemas.microsoft.com/office/drawing/2014/main" id="{C596B74D-C41E-DE4C-AD8E-A2CBAE6F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9888" y="1662638"/>
            <a:ext cx="910344" cy="76072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" name="Picture 21">
            <a:extLst>
              <a:ext uri="{FF2B5EF4-FFF2-40B4-BE49-F238E27FC236}">
                <a16:creationId xmlns:a16="http://schemas.microsoft.com/office/drawing/2014/main" id="{36AAE216-12D2-8E41-96E8-2D382D1E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192" y="1687630"/>
            <a:ext cx="994611" cy="64235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819FA53E-33A4-1944-8E06-2DC6E9F3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982" y="2481114"/>
            <a:ext cx="969069" cy="84544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9F624257-7742-9A46-9F62-E0CC16A1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247" y="2278174"/>
            <a:ext cx="1048334" cy="59904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3" name="Picture 19" descr="IIIO-IIISi.PNG">
            <a:extLst>
              <a:ext uri="{FF2B5EF4-FFF2-40B4-BE49-F238E27FC236}">
                <a16:creationId xmlns:a16="http://schemas.microsoft.com/office/drawing/2014/main" id="{AF7A5497-E63A-5247-8160-F1D4EF7F98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6866" y="2195128"/>
            <a:ext cx="958194" cy="765139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3B7CC5-76E3-7F44-AAFC-76C5DA0359C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272" y="1548662"/>
            <a:ext cx="1692148" cy="14717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707680-C868-C44F-BF59-AEBFFD03942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1548662"/>
            <a:ext cx="2498651" cy="17057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595071-A26A-D34F-AB06-31F25F6A12DC}"/>
              </a:ext>
            </a:extLst>
          </p:cNvPr>
          <p:cNvSpPr txBox="1"/>
          <p:nvPr/>
        </p:nvSpPr>
        <p:spPr>
          <a:xfrm>
            <a:off x="84320" y="1179318"/>
            <a:ext cx="3007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MD: amorphous structures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31557E-2673-9749-940D-FA3C7979F178}"/>
              </a:ext>
            </a:extLst>
          </p:cNvPr>
          <p:cNvSpPr txBox="1"/>
          <p:nvPr/>
        </p:nvSpPr>
        <p:spPr>
          <a:xfrm>
            <a:off x="3432719" y="1179318"/>
            <a:ext cx="280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DFT defect energy levels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BA4A6F-46A2-E146-872F-06C2E24918B1}"/>
              </a:ext>
            </a:extLst>
          </p:cNvPr>
          <p:cNvSpPr txBox="1"/>
          <p:nvPr/>
        </p:nvSpPr>
        <p:spPr>
          <a:xfrm>
            <a:off x="6535377" y="1179318"/>
            <a:ext cx="304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Mesoscale charging model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D25158-D278-A34D-9BAD-F05E9EF3A0CE}"/>
              </a:ext>
            </a:extLst>
          </p:cNvPr>
          <p:cNvSpPr txBox="1"/>
          <p:nvPr/>
        </p:nvSpPr>
        <p:spPr>
          <a:xfrm>
            <a:off x="9877321" y="1166878"/>
            <a:ext cx="2140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 transients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2DDE62AB-B248-8F47-98A4-B20548017BA3}"/>
              </a:ext>
            </a:extLst>
          </p:cNvPr>
          <p:cNvSpPr/>
          <p:nvPr/>
        </p:nvSpPr>
        <p:spPr>
          <a:xfrm>
            <a:off x="3067269" y="1329795"/>
            <a:ext cx="347897" cy="10562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5D4E7855-5151-B74F-B203-E88F6D420F55}"/>
              </a:ext>
            </a:extLst>
          </p:cNvPr>
          <p:cNvSpPr/>
          <p:nvPr/>
        </p:nvSpPr>
        <p:spPr>
          <a:xfrm>
            <a:off x="6102501" y="1334069"/>
            <a:ext cx="347897" cy="10562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3512C12-1493-ED44-A7ED-E2AD468CD948}"/>
              </a:ext>
            </a:extLst>
          </p:cNvPr>
          <p:cNvSpPr/>
          <p:nvPr/>
        </p:nvSpPr>
        <p:spPr>
          <a:xfrm>
            <a:off x="9445546" y="1329795"/>
            <a:ext cx="347897" cy="10562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BB3F6223-4449-0343-B91D-BD4999DED377}"/>
              </a:ext>
            </a:extLst>
          </p:cNvPr>
          <p:cNvSpPr/>
          <p:nvPr/>
        </p:nvSpPr>
        <p:spPr>
          <a:xfrm>
            <a:off x="4764258" y="1988043"/>
            <a:ext cx="441405" cy="3354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30E7D869-8D68-E844-AEAB-7114518DFDB3}"/>
              </a:ext>
            </a:extLst>
          </p:cNvPr>
          <p:cNvSpPr/>
          <p:nvPr/>
        </p:nvSpPr>
        <p:spPr>
          <a:xfrm>
            <a:off x="7173638" y="1988043"/>
            <a:ext cx="441405" cy="3354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746A3BE9-3BCA-2B4F-A7FC-04F19B31E436}"/>
              </a:ext>
            </a:extLst>
          </p:cNvPr>
          <p:cNvSpPr/>
          <p:nvPr/>
        </p:nvSpPr>
        <p:spPr>
          <a:xfrm>
            <a:off x="9149006" y="1988043"/>
            <a:ext cx="441405" cy="3354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DC1BF-B5DC-DE4C-9E53-BEF71CAC27F1}"/>
              </a:ext>
            </a:extLst>
          </p:cNvPr>
          <p:cNvSpPr txBox="1"/>
          <p:nvPr/>
        </p:nvSpPr>
        <p:spPr>
          <a:xfrm>
            <a:off x="516406" y="3380168"/>
            <a:ext cx="351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Resistive switching devices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85A51E-9616-E14D-AFDF-28B02D319A3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547" y="4948953"/>
            <a:ext cx="1250075" cy="1261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E498A-3A26-C74A-9E85-5729C3441065}"/>
              </a:ext>
            </a:extLst>
          </p:cNvPr>
          <p:cNvSpPr txBox="1"/>
          <p:nvPr/>
        </p:nvSpPr>
        <p:spPr>
          <a:xfrm>
            <a:off x="5255263" y="5867210"/>
            <a:ext cx="239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change materials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10A60-0CD2-C74E-B17B-47F6A57C25D5}"/>
              </a:ext>
            </a:extLst>
          </p:cNvPr>
          <p:cNvSpPr txBox="1"/>
          <p:nvPr/>
        </p:nvSpPr>
        <p:spPr>
          <a:xfrm>
            <a:off x="5453064" y="4938074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double layers</a:t>
            </a:r>
          </a:p>
        </p:txBody>
      </p:sp>
    </p:spTree>
    <p:extLst>
      <p:ext uri="{BB962C8B-B14F-4D97-AF65-F5344CB8AC3E}">
        <p14:creationId xmlns:p14="http://schemas.microsoft.com/office/powerpoint/2010/main" val="169661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Machine learning &amp; device models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6F8C55-1DB7-674D-92C3-53698D3C586C}"/>
              </a:ext>
            </a:extLst>
          </p:cNvPr>
          <p:cNvSpPr txBox="1"/>
          <p:nvPr/>
        </p:nvSpPr>
        <p:spPr>
          <a:xfrm>
            <a:off x="1218520" y="1179422"/>
            <a:ext cx="976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Learn from data, by example, without (or with little) underlying physics/chemistry information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E6548FE-9C5D-E349-B421-5B0D327D600A}"/>
              </a:ext>
            </a:extLst>
          </p:cNvPr>
          <p:cNvGrpSpPr/>
          <p:nvPr/>
        </p:nvGrpSpPr>
        <p:grpSpPr>
          <a:xfrm>
            <a:off x="3543150" y="4301050"/>
            <a:ext cx="2597150" cy="1947030"/>
            <a:chOff x="6486322" y="3112869"/>
            <a:chExt cx="2597150" cy="194703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A91D407-BEBB-9B44-9C37-A32520935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4140" y="3779928"/>
              <a:ext cx="1656711" cy="1279971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748F9BF-0909-8B41-A969-84B44339E6E9}"/>
                </a:ext>
              </a:extLst>
            </p:cNvPr>
            <p:cNvSpPr txBox="1"/>
            <p:nvPr/>
          </p:nvSpPr>
          <p:spPr>
            <a:xfrm>
              <a:off x="6486322" y="3112869"/>
              <a:ext cx="2597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</a:rPr>
                <a:t>Interatomic potentials via machine learning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CFE5161-652E-FF43-88E0-08F82E12FB1C}"/>
              </a:ext>
            </a:extLst>
          </p:cNvPr>
          <p:cNvGrpSpPr/>
          <p:nvPr/>
        </p:nvGrpSpPr>
        <p:grpSpPr>
          <a:xfrm>
            <a:off x="9143755" y="3795412"/>
            <a:ext cx="2597150" cy="2205376"/>
            <a:chOff x="4008834" y="4211824"/>
            <a:chExt cx="2597150" cy="220537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A5FC61E-B8C6-8D49-A2F4-D31065664538}"/>
                </a:ext>
              </a:extLst>
            </p:cNvPr>
            <p:cNvSpPr txBox="1"/>
            <p:nvPr/>
          </p:nvSpPr>
          <p:spPr>
            <a:xfrm>
              <a:off x="4008834" y="4211824"/>
              <a:ext cx="2597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</a:rPr>
                <a:t>Design of experiments / optimization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449E0D0-2EE3-B34C-9898-42EB6872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252" y="4889193"/>
              <a:ext cx="2224314" cy="152800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AD77A4-3DA0-E24C-BB0B-CB4517B1577D}"/>
              </a:ext>
            </a:extLst>
          </p:cNvPr>
          <p:cNvGrpSpPr/>
          <p:nvPr/>
        </p:nvGrpSpPr>
        <p:grpSpPr>
          <a:xfrm>
            <a:off x="395218" y="2850411"/>
            <a:ext cx="2878112" cy="3203641"/>
            <a:chOff x="155374" y="2070924"/>
            <a:chExt cx="2878112" cy="320364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C3B805E-284D-5C4E-94EC-C4D81231F225}"/>
                </a:ext>
              </a:extLst>
            </p:cNvPr>
            <p:cNvSpPr txBox="1"/>
            <p:nvPr/>
          </p:nvSpPr>
          <p:spPr>
            <a:xfrm>
              <a:off x="155374" y="2070924"/>
              <a:ext cx="2878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5"/>
                  </a:solidFill>
                </a:rPr>
                <a:t>Dimensionality reduction in multiscale modeling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4D287D7-C057-674E-B70A-74316850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29" y="3795412"/>
              <a:ext cx="1488118" cy="147915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67410FB-DDBF-8D45-8B9E-0657E59EC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586" y="2825864"/>
              <a:ext cx="1685913" cy="1275485"/>
            </a:xfrm>
            <a:prstGeom prst="rect">
              <a:avLst/>
            </a:prstGeom>
          </p:spPr>
        </p:pic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7D8874FD-E960-A44D-94EE-043C533296B6}"/>
                </a:ext>
              </a:extLst>
            </p:cNvPr>
            <p:cNvSpPr/>
            <p:nvPr/>
          </p:nvSpPr>
          <p:spPr>
            <a:xfrm rot="19362112">
              <a:off x="1002406" y="3764656"/>
              <a:ext cx="935559" cy="515233"/>
            </a:xfrm>
            <a:prstGeom prst="rightArrow">
              <a:avLst>
                <a:gd name="adj1" fmla="val 67491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FA6197D-6CA5-4B4D-A9B8-591ABB6204C1}"/>
              </a:ext>
            </a:extLst>
          </p:cNvPr>
          <p:cNvGrpSpPr/>
          <p:nvPr/>
        </p:nvGrpSpPr>
        <p:grpSpPr>
          <a:xfrm>
            <a:off x="4841725" y="2357977"/>
            <a:ext cx="3538494" cy="1841977"/>
            <a:chOff x="3635134" y="2280209"/>
            <a:chExt cx="3538494" cy="184197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5F9166B-438B-8442-942A-89AA7C6C0AF0}"/>
                </a:ext>
              </a:extLst>
            </p:cNvPr>
            <p:cNvSpPr txBox="1"/>
            <p:nvPr/>
          </p:nvSpPr>
          <p:spPr>
            <a:xfrm>
              <a:off x="3635134" y="2280209"/>
              <a:ext cx="3538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5"/>
                  </a:solidFill>
                </a:rPr>
                <a:t>ML models of Mat/Dev Props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70D70F2-1FD3-5046-B76F-F394CC264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9374" y="2641788"/>
              <a:ext cx="3294254" cy="1480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6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Machine learning &amp; device models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www.in3indiana.com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35B6B-0AED-B143-BA09-37C57D44125F}"/>
              </a:ext>
            </a:extLst>
          </p:cNvPr>
          <p:cNvSpPr txBox="1"/>
          <p:nvPr/>
        </p:nvSpPr>
        <p:spPr>
          <a:xfrm>
            <a:off x="938590" y="1371314"/>
            <a:ext cx="8616310" cy="304698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Materials &amp; devices specific challenges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We do not have lots of data &amp; data acquisition can be costly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…but we have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Uncertainties in input data with disparate origins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High consequence decisions (?) and regulated sectors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We like to understand to have confidence in predictions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Develop and sustain open cyberinfrastructure for data &amp; models</a:t>
            </a:r>
          </a:p>
        </p:txBody>
      </p:sp>
      <p:pic>
        <p:nvPicPr>
          <p:cNvPr id="20" name="Tri-BG1.png" descr="Tri-BG1.png">
            <a:extLst>
              <a:ext uri="{FF2B5EF4-FFF2-40B4-BE49-F238E27FC236}">
                <a16:creationId xmlns:a16="http://schemas.microsoft.com/office/drawing/2014/main" id="{97FD3B7C-CC6F-7C41-BAE2-18FD7570DF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590" y="4917898"/>
            <a:ext cx="1332471" cy="1120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2" y="3014"/>
                </a:cubicBezTo>
                <a:cubicBezTo>
                  <a:pt x="-961" y="7035"/>
                  <a:pt x="-961" y="13558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8"/>
                  <a:pt x="20639" y="7035"/>
                  <a:pt x="16796" y="3014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Group" descr="Group">
            <a:extLst>
              <a:ext uri="{FF2B5EF4-FFF2-40B4-BE49-F238E27FC236}">
                <a16:creationId xmlns:a16="http://schemas.microsoft.com/office/drawing/2014/main" id="{AE1D2DF8-5C1B-9743-89EF-ABB2FF76C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1692" y="4719091"/>
            <a:ext cx="1325414" cy="907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4ED7E2B1-948B-374C-BECA-B92A962D5A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089" y="5801116"/>
            <a:ext cx="1160303" cy="1032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FD24392-EE26-2647-8C16-22DA82CAC5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961" y="4772768"/>
            <a:ext cx="2048747" cy="911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2E222099-E01C-1E4E-A8AD-DD1A1E1ABF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809" y="6038312"/>
            <a:ext cx="2406468" cy="65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C1605E-0966-D34B-8F2B-7671C130E0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837" y="5562978"/>
            <a:ext cx="2879297" cy="6679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3BFF6C-E21C-C24C-A3AC-14AE8CE0DA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719091"/>
            <a:ext cx="1824610" cy="11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8049763-D2D4-0447-836C-60B9B97D1928}"/>
              </a:ext>
            </a:extLst>
          </p:cNvPr>
          <p:cNvSpPr txBox="1"/>
          <p:nvPr/>
        </p:nvSpPr>
        <p:spPr>
          <a:xfrm>
            <a:off x="1063389" y="211774"/>
            <a:ext cx="9124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Phase change 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316CB3-D4EE-DE4C-A0D5-6E2AB6B38252}"/>
              </a:ext>
            </a:extLst>
          </p:cNvPr>
          <p:cNvSpPr txBox="1"/>
          <p:nvPr/>
        </p:nvSpPr>
        <p:spPr>
          <a:xfrm>
            <a:off x="1769223" y="5208571"/>
            <a:ext cx="8175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Can non-equilibrium loading of the PCM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Reduce timescales required for melting/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amorphization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Achieve states not available via equilibrium thermodynamics?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9AEE3-EE10-EE49-B2F4-BFEA88DF37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470" y="1485214"/>
            <a:ext cx="4881703" cy="368387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1002A8-7187-8D44-AA7F-A040490A1044}"/>
              </a:ext>
            </a:extLst>
          </p:cNvPr>
          <p:cNvGrpSpPr/>
          <p:nvPr/>
        </p:nvGrpSpPr>
        <p:grpSpPr>
          <a:xfrm>
            <a:off x="5217470" y="1485213"/>
            <a:ext cx="4727068" cy="3683878"/>
            <a:chOff x="3693469" y="1335313"/>
            <a:chExt cx="4311203" cy="32533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44CD5C-BBAF-9142-8EA0-8A5BF46EF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3469" y="1335313"/>
              <a:ext cx="4311203" cy="325336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D0EC4D-4E92-A54A-8921-7319D02D4837}"/>
                </a:ext>
              </a:extLst>
            </p:cNvPr>
            <p:cNvSpPr txBox="1"/>
            <p:nvPr/>
          </p:nvSpPr>
          <p:spPr>
            <a:xfrm>
              <a:off x="4332880" y="1526672"/>
              <a:ext cx="18344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Flash heating</a:t>
              </a:r>
            </a:p>
            <a:p>
              <a:r>
                <a:rPr lang="en-US" sz="2400" dirty="0"/>
                <a:t>(200 </a:t>
              </a:r>
              <a:r>
                <a:rPr lang="en-US" sz="2400" dirty="0" err="1"/>
                <a:t>ps</a:t>
              </a:r>
              <a:r>
                <a:rPr lang="en-US" sz="24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8049763-D2D4-0447-836C-60B9B97D1928}"/>
              </a:ext>
            </a:extLst>
          </p:cNvPr>
          <p:cNvSpPr txBox="1"/>
          <p:nvPr/>
        </p:nvSpPr>
        <p:spPr>
          <a:xfrm>
            <a:off x="1145886" y="190481"/>
            <a:ext cx="9124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Non-equilibrium states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702853-798A-5A4D-B514-340917A5FD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83" y="1178398"/>
            <a:ext cx="6417344" cy="48427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687CC8-0744-C848-898A-643A9B450069}"/>
              </a:ext>
            </a:extLst>
          </p:cNvPr>
          <p:cNvSpPr txBox="1"/>
          <p:nvPr/>
        </p:nvSpPr>
        <p:spPr>
          <a:xfrm>
            <a:off x="4152839" y="1401701"/>
            <a:ext cx="1918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200 ps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607A8D-954A-D646-832E-A8184DE5D061}"/>
              </a:ext>
            </a:extLst>
          </p:cNvPr>
          <p:cNvGrpSpPr/>
          <p:nvPr/>
        </p:nvGrpSpPr>
        <p:grpSpPr>
          <a:xfrm>
            <a:off x="4283473" y="2740894"/>
            <a:ext cx="2170184" cy="2790476"/>
            <a:chOff x="2759471" y="2465030"/>
            <a:chExt cx="2262473" cy="302515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6CF6B3-D7FD-C145-9034-63EFB5985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2041" y="2844800"/>
              <a:ext cx="2189903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9C48B7E-F9E1-CC42-B29D-0BA799B1F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583" y="2844801"/>
              <a:ext cx="0" cy="2645381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1F90F0-8FF6-CD46-9522-2ACD3E5A890C}"/>
                </a:ext>
              </a:extLst>
            </p:cNvPr>
            <p:cNvSpPr txBox="1"/>
            <p:nvPr/>
          </p:nvSpPr>
          <p:spPr>
            <a:xfrm>
              <a:off x="2759471" y="2465030"/>
              <a:ext cx="14248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Flash heating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8E8D0-1D00-554A-843A-A14BD6F983B7}"/>
              </a:ext>
            </a:extLst>
          </p:cNvPr>
          <p:cNvGrpSpPr/>
          <p:nvPr/>
        </p:nvGrpSpPr>
        <p:grpSpPr>
          <a:xfrm>
            <a:off x="4450385" y="3283119"/>
            <a:ext cx="1382623" cy="2248251"/>
            <a:chOff x="2926385" y="3052857"/>
            <a:chExt cx="1441420" cy="243732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545E21-693A-9244-9631-9FAF5D9C9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7315" y="3438729"/>
              <a:ext cx="952579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2597FE3-544F-3D44-B724-3DB6E8F579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5356" y="3438731"/>
              <a:ext cx="0" cy="2051452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AB41D5-D186-464F-B431-330307EC0805}"/>
                </a:ext>
              </a:extLst>
            </p:cNvPr>
            <p:cNvSpPr txBox="1"/>
            <p:nvPr/>
          </p:nvSpPr>
          <p:spPr>
            <a:xfrm>
              <a:off x="2926385" y="3052857"/>
              <a:ext cx="1441420" cy="369332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Non-eq. flash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C60B5F-A7DB-BA4B-A7AA-745FBD979B13}"/>
              </a:ext>
            </a:extLst>
          </p:cNvPr>
          <p:cNvGrpSpPr/>
          <p:nvPr/>
        </p:nvGrpSpPr>
        <p:grpSpPr>
          <a:xfrm>
            <a:off x="2862344" y="1295294"/>
            <a:ext cx="6417344" cy="4657011"/>
            <a:chOff x="1409383" y="972456"/>
            <a:chExt cx="6690248" cy="50486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52B389-BC22-6E47-BD48-F76670D36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9383" y="972456"/>
              <a:ext cx="6690248" cy="50486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18E1314D-9E48-A345-B568-7E0D67179C49}"/>
                </a:ext>
              </a:extLst>
            </p:cNvPr>
            <p:cNvSpPr/>
            <p:nvPr/>
          </p:nvSpPr>
          <p:spPr>
            <a:xfrm rot="9016288">
              <a:off x="3931676" y="2733932"/>
              <a:ext cx="1146629" cy="406400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1E50B17-343D-7C4C-8654-E2E10E4CFA55}"/>
              </a:ext>
            </a:extLst>
          </p:cNvPr>
          <p:cNvSpPr txBox="1"/>
          <p:nvPr/>
        </p:nvSpPr>
        <p:spPr>
          <a:xfrm>
            <a:off x="1145886" y="3461536"/>
            <a:ext cx="101246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6,000 MD simulations (to explore 4 dimensions)</a:t>
            </a:r>
          </a:p>
        </p:txBody>
      </p:sp>
    </p:spTree>
    <p:extLst>
      <p:ext uri="{BB962C8B-B14F-4D97-AF65-F5344CB8AC3E}">
        <p14:creationId xmlns:p14="http://schemas.microsoft.com/office/powerpoint/2010/main" val="32880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8049763-D2D4-0447-836C-60B9B97D1928}"/>
              </a:ext>
            </a:extLst>
          </p:cNvPr>
          <p:cNvSpPr txBox="1"/>
          <p:nvPr/>
        </p:nvSpPr>
        <p:spPr>
          <a:xfrm>
            <a:off x="1333073" y="190562"/>
            <a:ext cx="9124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Sequential design of experiments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0DF235-B80E-414C-8EF7-4F4FB28576BE}"/>
              </a:ext>
            </a:extLst>
          </p:cNvPr>
          <p:cNvSpPr/>
          <p:nvPr/>
        </p:nvSpPr>
        <p:spPr>
          <a:xfrm>
            <a:off x="4907281" y="1341194"/>
            <a:ext cx="1976511" cy="112541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Dataset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D54E5B-4718-D34E-826E-1F2DC144FECE}"/>
              </a:ext>
            </a:extLst>
          </p:cNvPr>
          <p:cNvGrpSpPr/>
          <p:nvPr/>
        </p:nvGrpSpPr>
        <p:grpSpPr>
          <a:xfrm>
            <a:off x="6954129" y="1897592"/>
            <a:ext cx="2665828" cy="2244872"/>
            <a:chOff x="5430129" y="1897592"/>
            <a:chExt cx="2665828" cy="224487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6D38D0-83B4-534D-B5DA-CAA8C4AD074F}"/>
                </a:ext>
              </a:extLst>
            </p:cNvPr>
            <p:cNvSpPr/>
            <p:nvPr/>
          </p:nvSpPr>
          <p:spPr>
            <a:xfrm>
              <a:off x="5892019" y="2791966"/>
              <a:ext cx="2203938" cy="1350498"/>
            </a:xfrm>
            <a:prstGeom prst="ellips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State of knowledge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66F9D69-2C7A-8F49-A5F2-6080919417D1}"/>
                </a:ext>
              </a:extLst>
            </p:cNvPr>
            <p:cNvSpPr/>
            <p:nvPr/>
          </p:nvSpPr>
          <p:spPr>
            <a:xfrm>
              <a:off x="5430129" y="1897592"/>
              <a:ext cx="1563859" cy="872197"/>
            </a:xfrm>
            <a:custGeom>
              <a:avLst/>
              <a:gdLst>
                <a:gd name="connsiteX0" fmla="*/ 0 w 1610751"/>
                <a:gd name="connsiteY0" fmla="*/ 0 h 872197"/>
                <a:gd name="connsiteX1" fmla="*/ 1062111 w 1610751"/>
                <a:gd name="connsiteY1" fmla="*/ 154745 h 872197"/>
                <a:gd name="connsiteX2" fmla="*/ 1610751 w 1610751"/>
                <a:gd name="connsiteY2" fmla="*/ 872197 h 87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0751" h="872197">
                  <a:moveTo>
                    <a:pt x="0" y="0"/>
                  </a:moveTo>
                  <a:cubicBezTo>
                    <a:pt x="396826" y="4689"/>
                    <a:pt x="793653" y="9379"/>
                    <a:pt x="1062111" y="154745"/>
                  </a:cubicBezTo>
                  <a:cubicBezTo>
                    <a:pt x="1330570" y="300111"/>
                    <a:pt x="1470660" y="586154"/>
                    <a:pt x="1610751" y="872197"/>
                  </a:cubicBezTo>
                </a:path>
              </a:pathLst>
            </a:cu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E88F4E19-9F2B-4845-B31A-9D52DE12322A}"/>
              </a:ext>
            </a:extLst>
          </p:cNvPr>
          <p:cNvSpPr/>
          <p:nvPr/>
        </p:nvSpPr>
        <p:spPr>
          <a:xfrm flipH="1">
            <a:off x="3273084" y="1897593"/>
            <a:ext cx="1563859" cy="872197"/>
          </a:xfrm>
          <a:custGeom>
            <a:avLst/>
            <a:gdLst>
              <a:gd name="connsiteX0" fmla="*/ 0 w 1610751"/>
              <a:gd name="connsiteY0" fmla="*/ 0 h 872197"/>
              <a:gd name="connsiteX1" fmla="*/ 1062111 w 1610751"/>
              <a:gd name="connsiteY1" fmla="*/ 154745 h 872197"/>
              <a:gd name="connsiteX2" fmla="*/ 1610751 w 1610751"/>
              <a:gd name="connsiteY2" fmla="*/ 872197 h 87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0751" h="872197">
                <a:moveTo>
                  <a:pt x="0" y="0"/>
                </a:moveTo>
                <a:cubicBezTo>
                  <a:pt x="396826" y="4689"/>
                  <a:pt x="793653" y="9379"/>
                  <a:pt x="1062111" y="154745"/>
                </a:cubicBezTo>
                <a:cubicBezTo>
                  <a:pt x="1330570" y="300111"/>
                  <a:pt x="1470660" y="586154"/>
                  <a:pt x="1610751" y="872197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17CD4E-AFFA-C440-84EF-F28AFE11A94C}"/>
              </a:ext>
            </a:extLst>
          </p:cNvPr>
          <p:cNvGrpSpPr/>
          <p:nvPr/>
        </p:nvGrpSpPr>
        <p:grpSpPr>
          <a:xfrm>
            <a:off x="6314050" y="4155241"/>
            <a:ext cx="2203938" cy="2017660"/>
            <a:chOff x="4790050" y="4155241"/>
            <a:chExt cx="2203938" cy="201766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DC39804-C2E6-3741-BE2E-873A9D423EE1}"/>
                </a:ext>
              </a:extLst>
            </p:cNvPr>
            <p:cNvSpPr/>
            <p:nvPr/>
          </p:nvSpPr>
          <p:spPr>
            <a:xfrm>
              <a:off x="4790050" y="4822403"/>
              <a:ext cx="2203938" cy="1350498"/>
            </a:xfrm>
            <a:prstGeom prst="ellips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</a:rPr>
                <a:t>Information acquisition function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AF80EF9-C408-564E-BFD8-B028C8743A09}"/>
                </a:ext>
              </a:extLst>
            </p:cNvPr>
            <p:cNvSpPr/>
            <p:nvPr/>
          </p:nvSpPr>
          <p:spPr>
            <a:xfrm rot="5714714">
              <a:off x="6437539" y="4488482"/>
              <a:ext cx="889240" cy="222758"/>
            </a:xfrm>
            <a:custGeom>
              <a:avLst/>
              <a:gdLst>
                <a:gd name="connsiteX0" fmla="*/ 0 w 1610751"/>
                <a:gd name="connsiteY0" fmla="*/ 0 h 872197"/>
                <a:gd name="connsiteX1" fmla="*/ 1062111 w 1610751"/>
                <a:gd name="connsiteY1" fmla="*/ 154745 h 872197"/>
                <a:gd name="connsiteX2" fmla="*/ 1610751 w 1610751"/>
                <a:gd name="connsiteY2" fmla="*/ 872197 h 87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0751" h="872197">
                  <a:moveTo>
                    <a:pt x="0" y="0"/>
                  </a:moveTo>
                  <a:cubicBezTo>
                    <a:pt x="396826" y="4689"/>
                    <a:pt x="793653" y="9379"/>
                    <a:pt x="1062111" y="154745"/>
                  </a:cubicBezTo>
                  <a:cubicBezTo>
                    <a:pt x="1330570" y="300111"/>
                    <a:pt x="1470660" y="586154"/>
                    <a:pt x="1610751" y="872197"/>
                  </a:cubicBezTo>
                </a:path>
              </a:pathLst>
            </a:cu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F4CF2C-7527-224A-8F8A-1819063DDF24}"/>
              </a:ext>
            </a:extLst>
          </p:cNvPr>
          <p:cNvGrpSpPr/>
          <p:nvPr/>
        </p:nvGrpSpPr>
        <p:grpSpPr>
          <a:xfrm>
            <a:off x="1990579" y="2791966"/>
            <a:ext cx="2203938" cy="2242460"/>
            <a:chOff x="466579" y="2791966"/>
            <a:chExt cx="2203938" cy="22424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5A23A7-2656-BB47-BE23-66E0A91F98B7}"/>
                </a:ext>
              </a:extLst>
            </p:cNvPr>
            <p:cNvSpPr/>
            <p:nvPr/>
          </p:nvSpPr>
          <p:spPr>
            <a:xfrm>
              <a:off x="466579" y="2791966"/>
              <a:ext cx="2203938" cy="1350498"/>
            </a:xfrm>
            <a:prstGeom prst="ellips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</a:rPr>
                <a:t>DONE?</a:t>
              </a:r>
            </a:p>
            <a:p>
              <a:pPr algn="ctr"/>
              <a:r>
                <a:rPr lang="en-US" sz="2200" dirty="0">
                  <a:solidFill>
                    <a:schemeClr val="tx2"/>
                  </a:solidFill>
                </a:rPr>
                <a:t>Update dataset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1D8CC5D-9D38-C045-AA26-0A36B3E406DA}"/>
                </a:ext>
              </a:extLst>
            </p:cNvPr>
            <p:cNvSpPr/>
            <p:nvPr/>
          </p:nvSpPr>
          <p:spPr>
            <a:xfrm rot="14039863">
              <a:off x="1398376" y="4478427"/>
              <a:ext cx="889240" cy="222758"/>
            </a:xfrm>
            <a:custGeom>
              <a:avLst/>
              <a:gdLst>
                <a:gd name="connsiteX0" fmla="*/ 0 w 1610751"/>
                <a:gd name="connsiteY0" fmla="*/ 0 h 872197"/>
                <a:gd name="connsiteX1" fmla="*/ 1062111 w 1610751"/>
                <a:gd name="connsiteY1" fmla="*/ 154745 h 872197"/>
                <a:gd name="connsiteX2" fmla="*/ 1610751 w 1610751"/>
                <a:gd name="connsiteY2" fmla="*/ 872197 h 87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0751" h="872197">
                  <a:moveTo>
                    <a:pt x="0" y="0"/>
                  </a:moveTo>
                  <a:cubicBezTo>
                    <a:pt x="396826" y="4689"/>
                    <a:pt x="793653" y="9379"/>
                    <a:pt x="1062111" y="154745"/>
                  </a:cubicBezTo>
                  <a:cubicBezTo>
                    <a:pt x="1330570" y="300111"/>
                    <a:pt x="1470660" y="586154"/>
                    <a:pt x="1610751" y="872197"/>
                  </a:cubicBezTo>
                </a:path>
              </a:pathLst>
            </a:cu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ECCA1E-2D8A-8D46-B768-672D5DA9E7D1}"/>
              </a:ext>
            </a:extLst>
          </p:cNvPr>
          <p:cNvGrpSpPr/>
          <p:nvPr/>
        </p:nvGrpSpPr>
        <p:grpSpPr>
          <a:xfrm>
            <a:off x="3301218" y="4823669"/>
            <a:ext cx="2998765" cy="1350498"/>
            <a:chOff x="1777217" y="4823669"/>
            <a:chExt cx="2998765" cy="13504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303A3A-38A7-EA41-8DCE-5005F02308E2}"/>
                </a:ext>
              </a:extLst>
            </p:cNvPr>
            <p:cNvSpPr/>
            <p:nvPr/>
          </p:nvSpPr>
          <p:spPr>
            <a:xfrm>
              <a:off x="1777217" y="4823669"/>
              <a:ext cx="2203938" cy="1350498"/>
            </a:xfrm>
            <a:prstGeom prst="ellips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2"/>
                  </a:solidFill>
                </a:rPr>
                <a:t>Query information source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74B3638-A1E0-C444-9FB4-B9A66688B624}"/>
                </a:ext>
              </a:extLst>
            </p:cNvPr>
            <p:cNvSpPr/>
            <p:nvPr/>
          </p:nvSpPr>
          <p:spPr>
            <a:xfrm>
              <a:off x="3995225" y="5505955"/>
              <a:ext cx="780757" cy="50221"/>
            </a:xfrm>
            <a:custGeom>
              <a:avLst/>
              <a:gdLst>
                <a:gd name="connsiteX0" fmla="*/ 780757 w 780757"/>
                <a:gd name="connsiteY0" fmla="*/ 0 h 50221"/>
                <a:gd name="connsiteX1" fmla="*/ 422030 w 780757"/>
                <a:gd name="connsiteY1" fmla="*/ 49237 h 50221"/>
                <a:gd name="connsiteX2" fmla="*/ 0 w 780757"/>
                <a:gd name="connsiteY2" fmla="*/ 28135 h 5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757" h="50221">
                  <a:moveTo>
                    <a:pt x="780757" y="0"/>
                  </a:moveTo>
                  <a:cubicBezTo>
                    <a:pt x="666456" y="22274"/>
                    <a:pt x="552156" y="44548"/>
                    <a:pt x="422030" y="49237"/>
                  </a:cubicBezTo>
                  <a:cubicBezTo>
                    <a:pt x="291904" y="53926"/>
                    <a:pt x="145952" y="41030"/>
                    <a:pt x="0" y="28135"/>
                  </a:cubicBezTo>
                </a:path>
              </a:pathLst>
            </a:cu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C33A34F-7E8C-8E4C-9095-ACF0544B58B9}"/>
              </a:ext>
            </a:extLst>
          </p:cNvPr>
          <p:cNvSpPr txBox="1"/>
          <p:nvPr/>
        </p:nvSpPr>
        <p:spPr>
          <a:xfrm>
            <a:off x="2913936" y="6432703"/>
            <a:ext cx="755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Pandita</a:t>
            </a:r>
            <a:r>
              <a:rPr lang="en-US" dirty="0">
                <a:solidFill>
                  <a:schemeClr val="bg1"/>
                </a:solidFill>
              </a:rPr>
              <a:t> P, </a:t>
            </a:r>
            <a:r>
              <a:rPr lang="en-US" dirty="0" err="1">
                <a:solidFill>
                  <a:schemeClr val="bg1"/>
                </a:solidFill>
              </a:rPr>
              <a:t>Bilionis</a:t>
            </a:r>
            <a:r>
              <a:rPr lang="en-US" dirty="0">
                <a:solidFill>
                  <a:schemeClr val="bg1"/>
                </a:solidFill>
              </a:rPr>
              <a:t> I, Panchal J. Journal of Mechanical Design. 2016 138, 111412.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B8193-C99F-D640-82B0-B6F99B30DB9E}"/>
              </a:ext>
            </a:extLst>
          </p:cNvPr>
          <p:cNvSpPr txBox="1"/>
          <p:nvPr/>
        </p:nvSpPr>
        <p:spPr>
          <a:xfrm>
            <a:off x="116803" y="1295295"/>
            <a:ext cx="3315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Can ML help reduce the number of experiments?</a:t>
            </a:r>
          </a:p>
        </p:txBody>
      </p:sp>
    </p:spTree>
    <p:extLst>
      <p:ext uri="{BB962C8B-B14F-4D97-AF65-F5344CB8AC3E}">
        <p14:creationId xmlns:p14="http://schemas.microsoft.com/office/powerpoint/2010/main" val="27347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8049763-D2D4-0447-836C-60B9B97D1928}"/>
              </a:ext>
            </a:extLst>
          </p:cNvPr>
          <p:cNvSpPr txBox="1"/>
          <p:nvPr/>
        </p:nvSpPr>
        <p:spPr>
          <a:xfrm>
            <a:off x="1312194" y="282206"/>
            <a:ext cx="9870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Comparing information acquisition functions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3EC7E-E3DF-3347-BEF0-9520F7B94E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345" y="1799963"/>
            <a:ext cx="5842000" cy="401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447F2-9A6D-4C41-9A70-F2FFD375BA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259" y="1807713"/>
            <a:ext cx="5842000" cy="401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11C252-1798-F54C-961B-7892963BAB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302" y="1792213"/>
            <a:ext cx="5842000" cy="401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7C628E-1B39-FD46-AAD1-984F08D85B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345" y="1799963"/>
            <a:ext cx="5842000" cy="401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1594E1-1CB0-8342-8C25-B5B256FBA2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24" y="1834644"/>
            <a:ext cx="5842000" cy="4013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8827C1-1DA6-624F-B7A3-D01311BFED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323" y="1792213"/>
            <a:ext cx="5842000" cy="4013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8515D8-8DA5-6740-89E0-D08F7D1480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216" y="1807713"/>
            <a:ext cx="5842000" cy="4013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6BA6E7-D7D7-764D-A509-9F2491FCD0A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38" y="1815463"/>
            <a:ext cx="5842000" cy="4013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553BC5-A5A5-BA4A-8D93-FE847024D3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345" y="1807713"/>
            <a:ext cx="5842000" cy="401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2302CB1-0EFA-E84E-841B-A8FA03E857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216" y="1834644"/>
            <a:ext cx="5842000" cy="401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96CD6-5570-1341-AB26-CF1F7F6F027F}"/>
              </a:ext>
            </a:extLst>
          </p:cNvPr>
          <p:cNvSpPr txBox="1"/>
          <p:nvPr/>
        </p:nvSpPr>
        <p:spPr>
          <a:xfrm>
            <a:off x="3352801" y="6370821"/>
            <a:ext cx="514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Collaboration with Prof. </a:t>
            </a:r>
            <a:r>
              <a:rPr lang="en-US" sz="2400" dirty="0" err="1">
                <a:solidFill>
                  <a:schemeClr val="bg1"/>
                </a:solidFill>
              </a:rPr>
              <a:t>Bilionis</a:t>
            </a:r>
            <a:r>
              <a:rPr lang="en-US" sz="2400" dirty="0">
                <a:solidFill>
                  <a:schemeClr val="bg1"/>
                </a:solidFill>
              </a:rPr>
              <a:t>, Purdue</a:t>
            </a:r>
          </a:p>
        </p:txBody>
      </p:sp>
    </p:spTree>
    <p:extLst>
      <p:ext uri="{BB962C8B-B14F-4D97-AF65-F5344CB8AC3E}">
        <p14:creationId xmlns:p14="http://schemas.microsoft.com/office/powerpoint/2010/main" val="11474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3_TEST THEME">
  <a:themeElements>
    <a:clrScheme name="IN3">
      <a:dk1>
        <a:srgbClr val="54565B"/>
      </a:dk1>
      <a:lt1>
        <a:srgbClr val="F1F0EF"/>
      </a:lt1>
      <a:dk2>
        <a:srgbClr val="007940"/>
      </a:dk2>
      <a:lt2>
        <a:srgbClr val="CCDB2A"/>
      </a:lt2>
      <a:accent1>
        <a:srgbClr val="F5D83E"/>
      </a:accent1>
      <a:accent2>
        <a:srgbClr val="ED7D31"/>
      </a:accent2>
      <a:accent3>
        <a:srgbClr val="D05F27"/>
      </a:accent3>
      <a:accent4>
        <a:srgbClr val="3CAE49"/>
      </a:accent4>
      <a:accent5>
        <a:srgbClr val="497637"/>
      </a:accent5>
      <a:accent6>
        <a:srgbClr val="231F20"/>
      </a:accent6>
      <a:hlink>
        <a:srgbClr val="F36D20"/>
      </a:hlink>
      <a:folHlink>
        <a:srgbClr val="D05F2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3_PPT Template" id="{88B2C945-D772-3F4B-A6D5-06CC272D14EB}" vid="{D96CCF3E-657E-114A-8B7F-DE6A3BD5CB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4266</TotalTime>
  <Words>326</Words>
  <Application>Microsoft Office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MS PGothic</vt:lpstr>
      <vt:lpstr>Arial</vt:lpstr>
      <vt:lpstr>Calibri</vt:lpstr>
      <vt:lpstr>Cambria Math</vt:lpstr>
      <vt:lpstr>IN3_TEST THEME</vt:lpstr>
      <vt:lpstr>Physics models &amp; machine learning for microelectronics reliability</vt:lpstr>
      <vt:lpstr>Device &amp; materials modeling</vt:lpstr>
      <vt:lpstr>From atoms to devices</vt:lpstr>
      <vt:lpstr>Machine learning &amp; device models</vt:lpstr>
      <vt:lpstr>Machine learning &amp; device models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Saswat Mishra</dc:creator>
  <cp:lastModifiedBy>Derek Harris</cp:lastModifiedBy>
  <cp:revision>146</cp:revision>
  <dcterms:created xsi:type="dcterms:W3CDTF">2019-04-09T19:14:19Z</dcterms:created>
  <dcterms:modified xsi:type="dcterms:W3CDTF">2019-07-15T20:05:17Z</dcterms:modified>
</cp:coreProperties>
</file>